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2" r:id="rId3"/>
    <p:sldId id="274" r:id="rId4"/>
    <p:sldId id="257" r:id="rId5"/>
    <p:sldId id="275" r:id="rId6"/>
    <p:sldId id="276" r:id="rId7"/>
    <p:sldId id="27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EBFAB-F855-4AB0-8330-79243605A517}" type="datetimeFigureOut">
              <a:rPr lang="en-US" smtClean="0"/>
              <a:t>9/13/2012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96C1B-F299-4D46-A687-F4131AC2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1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96C1B-F299-4D46-A687-F4131AC2AA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30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96C1B-F299-4D46-A687-F4131AC2AA9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30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96C1B-F299-4D46-A687-F4131AC2AA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30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96C1B-F299-4D46-A687-F4131AC2AA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30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96C1B-F299-4D46-A687-F4131AC2AA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30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ACBA-ACD6-4695-8E92-F6ABC9CE74EB}" type="datetimeFigureOut">
              <a:rPr lang="en-US" smtClean="0"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74EE1-C658-4A65-81DB-07699976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70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ACBA-ACD6-4695-8E92-F6ABC9CE74EB}" type="datetimeFigureOut">
              <a:rPr lang="en-US" smtClean="0"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74EE1-C658-4A65-81DB-07699976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29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ACBA-ACD6-4695-8E92-F6ABC9CE74EB}" type="datetimeFigureOut">
              <a:rPr lang="en-US" smtClean="0"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74EE1-C658-4A65-81DB-07699976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82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ACBA-ACD6-4695-8E92-F6ABC9CE74EB}" type="datetimeFigureOut">
              <a:rPr lang="en-US" smtClean="0"/>
              <a:t>9/13/2012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74EE1-C658-4A65-81DB-07699976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86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ACBA-ACD6-4695-8E92-F6ABC9CE74EB}" type="datetimeFigureOut">
              <a:rPr lang="en-US" smtClean="0"/>
              <a:t>9/13/2012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74EE1-C658-4A65-81DB-07699976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69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ACBA-ACD6-4695-8E92-F6ABC9CE74EB}" type="datetimeFigureOut">
              <a:rPr lang="en-US" smtClean="0"/>
              <a:t>9/13/2012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74EE1-C658-4A65-81DB-07699976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4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ACBA-ACD6-4695-8E92-F6ABC9CE74EB}" type="datetimeFigureOut">
              <a:rPr lang="en-US" smtClean="0"/>
              <a:t>9/13/2012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74EE1-C658-4A65-81DB-07699976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9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ACBA-ACD6-4695-8E92-F6ABC9CE74EB}" type="datetimeFigureOut">
              <a:rPr lang="en-US" smtClean="0"/>
              <a:t>9/13/2012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74EE1-C658-4A65-81DB-07699976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75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ACBA-ACD6-4695-8E92-F6ABC9CE74EB}" type="datetimeFigureOut">
              <a:rPr lang="en-US" smtClean="0"/>
              <a:t>9/13/2012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74EE1-C658-4A65-81DB-07699976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025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ACBA-ACD6-4695-8E92-F6ABC9CE74EB}" type="datetimeFigureOut">
              <a:rPr lang="en-US" smtClean="0"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74EE1-C658-4A65-81DB-07699976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ACBA-ACD6-4695-8E92-F6ABC9CE74EB}" type="datetimeFigureOut">
              <a:rPr lang="en-US" smtClean="0"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74EE1-C658-4A65-81DB-07699976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728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1ACBA-ACD6-4695-8E92-F6ABC9CE74EB}" type="datetimeFigureOut">
              <a:rPr lang="en-US" smtClean="0"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74EE1-C658-4A65-81DB-07699976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6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//upload.wikimedia.org/wikipedia/commons/1/19/Polarbearonice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1/19/Polarbearonice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//upload.wikimedia.org/wikipedia/commons/c/cd/Ours_des_pyrenees_aspe_2002.jp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6200"/>
            <a:ext cx="7772400" cy="1470025"/>
          </a:xfrm>
        </p:spPr>
        <p:txBody>
          <a:bodyPr/>
          <a:lstStyle/>
          <a:p>
            <a:r>
              <a:rPr lang="en-US" dirty="0" smtClean="0"/>
              <a:t>Race ≠Racism</a:t>
            </a:r>
            <a:br>
              <a:rPr lang="en-US" dirty="0" smtClean="0"/>
            </a:br>
            <a:r>
              <a:rPr lang="en-US" dirty="0" err="1" smtClean="0"/>
              <a:t>Racism</a:t>
            </a:r>
            <a:r>
              <a:rPr lang="en-US" dirty="0"/>
              <a:t> ≠ </a:t>
            </a:r>
            <a:r>
              <a:rPr lang="en-US" dirty="0" smtClean="0"/>
              <a:t>Ethnocentrism</a:t>
            </a:r>
            <a:endParaRPr lang="en-US" dirty="0"/>
          </a:p>
        </p:txBody>
      </p:sp>
      <p:pic>
        <p:nvPicPr>
          <p:cNvPr id="4" name="Picture 5" descr="File:Polarbearonic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038600"/>
            <a:ext cx="2748971" cy="206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754" y="4038600"/>
            <a:ext cx="3185786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741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2400" y="1143000"/>
            <a:ext cx="9144000" cy="25146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There is a legitimate place for the concept of race in biology; indeed it is </a:t>
            </a:r>
            <a:r>
              <a:rPr lang="en-US" sz="4000" b="1" dirty="0" smtClean="0"/>
              <a:t>important for conservation of wildlife</a:t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Species</a:t>
            </a:r>
            <a:r>
              <a:rPr lang="en-US" sz="4000" dirty="0" smtClean="0"/>
              <a:t>: organisms that breed with each other, but </a:t>
            </a:r>
            <a:r>
              <a:rPr lang="en-US" sz="4000" dirty="0" smtClean="0"/>
              <a:t>not with others</a:t>
            </a:r>
            <a:br>
              <a:rPr lang="en-US" sz="4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3362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Polar bear </a:t>
            </a:r>
            <a:r>
              <a:rPr lang="en-US" i="1" dirty="0" smtClean="0"/>
              <a:t>(</a:t>
            </a:r>
            <a:r>
              <a:rPr lang="en-US" i="1" dirty="0" err="1" smtClean="0"/>
              <a:t>Ursus</a:t>
            </a:r>
            <a:r>
              <a:rPr lang="en-US" i="1" dirty="0" smtClean="0"/>
              <a:t> </a:t>
            </a:r>
            <a:r>
              <a:rPr lang="en-US" i="1" dirty="0" err="1"/>
              <a:t>maritimus</a:t>
            </a:r>
            <a:r>
              <a:rPr lang="en-US" i="1" dirty="0"/>
              <a:t> </a:t>
            </a:r>
            <a:r>
              <a:rPr lang="en-US" i="1" dirty="0" smtClean="0"/>
              <a:t>)                                                                      </a:t>
            </a:r>
            <a:r>
              <a:rPr lang="en-US" dirty="0" smtClean="0"/>
              <a:t>Brown </a:t>
            </a:r>
            <a:r>
              <a:rPr lang="en-US" dirty="0"/>
              <a:t>bear, </a:t>
            </a:r>
            <a:r>
              <a:rPr lang="en-US" dirty="0" smtClean="0"/>
              <a:t>(</a:t>
            </a:r>
            <a:r>
              <a:rPr lang="en-US" i="1" dirty="0" err="1" smtClean="0"/>
              <a:t>Ursus</a:t>
            </a:r>
            <a:r>
              <a:rPr lang="en-US" i="1" dirty="0" smtClean="0"/>
              <a:t> </a:t>
            </a:r>
            <a:r>
              <a:rPr lang="en-US" i="1" dirty="0" err="1" smtClean="0"/>
              <a:t>arctos</a:t>
            </a:r>
            <a:r>
              <a:rPr lang="en-US" i="1" dirty="0" smtClean="0"/>
              <a:t>)</a:t>
            </a:r>
            <a:endParaRPr lang="en-US" dirty="0"/>
          </a:p>
        </p:txBody>
      </p:sp>
      <p:pic>
        <p:nvPicPr>
          <p:cNvPr id="2053" name="Picture 5" descr="File:Polarbearonic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038600"/>
            <a:ext cx="2748971" cy="206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754" y="4038600"/>
            <a:ext cx="3185786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7193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1336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Race</a:t>
            </a:r>
            <a:r>
              <a:rPr lang="en-US" sz="4000" dirty="0"/>
              <a:t>: Same species, </a:t>
            </a:r>
            <a:r>
              <a:rPr lang="en-US" sz="4000" u="sng" dirty="0" smtClean="0"/>
              <a:t>potential</a:t>
            </a:r>
            <a:r>
              <a:rPr lang="en-US" sz="4000" dirty="0" smtClean="0"/>
              <a:t> to breed </a:t>
            </a:r>
            <a:r>
              <a:rPr lang="en-US" sz="4000" dirty="0"/>
              <a:t>with each </a:t>
            </a:r>
            <a:r>
              <a:rPr lang="en-US" sz="4000" dirty="0" smtClean="0"/>
              <a:t>other, </a:t>
            </a:r>
            <a:r>
              <a:rPr lang="en-US" sz="4000" dirty="0"/>
              <a:t>but geographic </a:t>
            </a:r>
            <a:r>
              <a:rPr lang="en-US" sz="4000" dirty="0" smtClean="0"/>
              <a:t>separation </a:t>
            </a:r>
            <a:r>
              <a:rPr lang="en-US" sz="4000" dirty="0"/>
              <a:t>created  “enough” genetic distinction for a sub-species</a:t>
            </a:r>
            <a:r>
              <a:rPr lang="en-US" sz="4000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Ursus</a:t>
            </a:r>
            <a:r>
              <a:rPr lang="en-US" i="1" dirty="0"/>
              <a:t> </a:t>
            </a:r>
            <a:r>
              <a:rPr lang="en-US" i="1" dirty="0" err="1"/>
              <a:t>arctos</a:t>
            </a:r>
            <a:r>
              <a:rPr lang="en-US" i="1" dirty="0"/>
              <a:t> </a:t>
            </a:r>
            <a:r>
              <a:rPr lang="en-US" i="1" dirty="0" err="1"/>
              <a:t>arctos</a:t>
            </a:r>
            <a:r>
              <a:rPr lang="en-US" dirty="0"/>
              <a:t> – Eurasian brown </a:t>
            </a:r>
            <a:r>
              <a:rPr lang="en-US" dirty="0" smtClean="0"/>
              <a:t>bear                      Grizzly bear </a:t>
            </a:r>
            <a:r>
              <a:rPr lang="en-US" i="1" dirty="0" smtClean="0"/>
              <a:t>(</a:t>
            </a:r>
            <a:r>
              <a:rPr lang="en-US" i="1" dirty="0" err="1" smtClean="0"/>
              <a:t>Ursus</a:t>
            </a:r>
            <a:r>
              <a:rPr lang="en-US" i="1" dirty="0" smtClean="0"/>
              <a:t> </a:t>
            </a:r>
            <a:r>
              <a:rPr lang="en-US" i="1" dirty="0" err="1" smtClean="0"/>
              <a:t>arctos</a:t>
            </a:r>
            <a:r>
              <a:rPr lang="en-US" i="1" dirty="0" smtClean="0"/>
              <a:t> </a:t>
            </a:r>
            <a:r>
              <a:rPr lang="en-US" i="1" dirty="0" err="1" smtClean="0"/>
              <a:t>horribulus</a:t>
            </a:r>
            <a:r>
              <a:rPr lang="en-US" i="1" dirty="0" smtClean="0"/>
              <a:t>)</a:t>
            </a:r>
            <a:endParaRPr lang="en-US" dirty="0"/>
          </a:p>
        </p:txBody>
      </p:sp>
      <p:pic>
        <p:nvPicPr>
          <p:cNvPr id="5122" name="Picture 2" descr="http://upload.wikimedia.org/wikipedia/commons/thumb/5/5b/Grizzly_Bear_Yellowstone.jpg/320px-Grizzly_Bear_Yellowsto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191000"/>
            <a:ext cx="3217228" cy="230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ile:Ours des pyrenees aspe 2002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191000"/>
            <a:ext cx="3500934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981200"/>
            <a:ext cx="6210300" cy="2008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0976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2400" y="1458686"/>
            <a:ext cx="9296400" cy="25037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“Race” in humans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Race would require that humans can be distinguished by phenotypic characteristics that reflect “enough” genetic differences corresponding to geographically distinct ancestral origins.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154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01486"/>
            <a:ext cx="9144000" cy="2503714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“Race” in humans: are we sub-species?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We do have genetic differences, but they are very small compared to those of other species</a:t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>Even the legitimate cases of genetic differences don’t seem very stable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" y="3749457"/>
            <a:ext cx="6096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</a:t>
            </a:r>
            <a:r>
              <a:rPr lang="en-US" sz="2800" dirty="0" smtClean="0"/>
              <a:t>xample: the genes for sickle cell anemia match the geographic location of malaria</a:t>
            </a:r>
            <a:r>
              <a:rPr lang="en-US" sz="2800" dirty="0"/>
              <a:t>. </a:t>
            </a:r>
            <a:r>
              <a:rPr lang="en-US" sz="2800" dirty="0" smtClean="0"/>
              <a:t>Homozygotes </a:t>
            </a:r>
            <a:r>
              <a:rPr lang="en-US" sz="2800" dirty="0"/>
              <a:t>for sickle cell </a:t>
            </a:r>
            <a:r>
              <a:rPr lang="en-US" sz="2800" dirty="0" smtClean="0"/>
              <a:t>is often fatal, but heterozygotes gives immunity against malaria. But these genes rapidly decrease in the population in the absence of malaria. Is that race?</a:t>
            </a:r>
            <a:endParaRPr lang="en-US" sz="2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257675"/>
            <a:ext cx="248602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858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67000"/>
            <a:ext cx="9144000" cy="2503714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1. Belief in human races</a:t>
            </a:r>
            <a:br>
              <a:rPr lang="en-US" dirty="0" smtClean="0"/>
            </a:br>
            <a:r>
              <a:rPr lang="en-US" dirty="0" smtClean="0"/>
              <a:t>2. Belief that race is a significant determinant of (ranked) ability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8000" dirty="0" smtClean="0"/>
              <a:t>∴</a:t>
            </a:r>
            <a:r>
              <a:rPr lang="en-US" dirty="0" smtClean="0"/>
              <a:t> Not all those who believe in </a:t>
            </a:r>
            <a:r>
              <a:rPr lang="en-US" dirty="0" smtClean="0"/>
              <a:t>“Race” are racists (</a:t>
            </a:r>
            <a:r>
              <a:rPr lang="en-US" dirty="0" err="1" smtClean="0"/>
              <a:t>eg</a:t>
            </a:r>
            <a:r>
              <a:rPr lang="en-US" dirty="0" smtClean="0"/>
              <a:t> most abolitionists.)</a:t>
            </a:r>
            <a:br>
              <a:rPr lang="en-US" dirty="0" smtClean="0"/>
            </a:br>
            <a:r>
              <a:rPr lang="en-US" dirty="0" err="1" smtClean="0"/>
              <a:t>Appiah</a:t>
            </a:r>
            <a:r>
              <a:rPr lang="en-US" dirty="0" smtClean="0"/>
              <a:t>:  </a:t>
            </a:r>
            <a:r>
              <a:rPr lang="en-US" dirty="0"/>
              <a:t>distinction between 'racialism' and 'racism'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38400" y="152400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Racism requires</a:t>
            </a:r>
          </a:p>
        </p:txBody>
      </p:sp>
    </p:spTree>
    <p:extLst>
      <p:ext uri="{BB962C8B-B14F-4D97-AF65-F5344CB8AC3E}">
        <p14:creationId xmlns:p14="http://schemas.microsoft.com/office/powerpoint/2010/main" val="3327104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0886" y="502920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/>
              <a:t>Ramán</a:t>
            </a:r>
            <a:r>
              <a:rPr lang="en-US" sz="2400" dirty="0"/>
              <a:t> </a:t>
            </a:r>
            <a:r>
              <a:rPr lang="en-US" sz="2400" dirty="0" err="1" smtClean="0"/>
              <a:t>Grosfoguel</a:t>
            </a:r>
            <a:r>
              <a:rPr lang="en-US" sz="2400" dirty="0" smtClean="0"/>
              <a:t> argues against:  '</a:t>
            </a:r>
            <a:r>
              <a:rPr lang="en-US" sz="2400" dirty="0" err="1" smtClean="0"/>
              <a:t>racialized</a:t>
            </a:r>
            <a:r>
              <a:rPr lang="en-US" sz="2400" dirty="0" smtClean="0"/>
              <a:t> </a:t>
            </a:r>
            <a:r>
              <a:rPr lang="en-US" sz="2400" dirty="0"/>
              <a:t>ethnicities' </a:t>
            </a:r>
            <a:r>
              <a:rPr lang="en-US" sz="2400" dirty="0" smtClean="0"/>
              <a:t>(“</a:t>
            </a:r>
            <a:r>
              <a:rPr lang="en-US" sz="2400" dirty="0" err="1" smtClean="0"/>
              <a:t>jewish</a:t>
            </a:r>
            <a:r>
              <a:rPr lang="en-US" sz="2400" dirty="0" smtClean="0"/>
              <a:t> racial stereotypes”) and </a:t>
            </a:r>
            <a:r>
              <a:rPr lang="en-US" sz="2400" dirty="0"/>
              <a:t>'</a:t>
            </a:r>
            <a:r>
              <a:rPr lang="en-US" sz="2400" dirty="0" err="1"/>
              <a:t>ethnicized</a:t>
            </a:r>
            <a:r>
              <a:rPr lang="en-US" sz="2400" dirty="0"/>
              <a:t> </a:t>
            </a:r>
            <a:r>
              <a:rPr lang="en-US" sz="2400" dirty="0" smtClean="0"/>
              <a:t>races’  (above quote ignores Christian Arabs) indicates 'racial/ethnic </a:t>
            </a:r>
            <a:r>
              <a:rPr lang="en-US" sz="2400" dirty="0"/>
              <a:t>identity' </a:t>
            </a:r>
            <a:r>
              <a:rPr lang="en-US" sz="2400" dirty="0" smtClean="0"/>
              <a:t>operates as one system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0" y="76200"/>
            <a:ext cx="91331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Generally, </a:t>
            </a:r>
            <a:r>
              <a:rPr lang="en-US" sz="3200" b="1" dirty="0" smtClean="0"/>
              <a:t>Race </a:t>
            </a:r>
            <a:r>
              <a:rPr lang="en-US" sz="3200" b="1" dirty="0"/>
              <a:t>= </a:t>
            </a:r>
            <a:r>
              <a:rPr lang="en-US" sz="3200" b="1" dirty="0" smtClean="0"/>
              <a:t>biology and </a:t>
            </a:r>
            <a:r>
              <a:rPr lang="en-US" sz="3200" b="1" dirty="0" smtClean="0"/>
              <a:t>Ethnicity = culture</a:t>
            </a:r>
          </a:p>
          <a:p>
            <a:pPr algn="ctr"/>
            <a:r>
              <a:rPr lang="en-US" sz="3200" dirty="0" smtClean="0"/>
              <a:t>Ethnocentric: </a:t>
            </a:r>
            <a:r>
              <a:rPr lang="en-US" sz="3200" dirty="0"/>
              <a:t>Belief that </a:t>
            </a:r>
            <a:r>
              <a:rPr lang="en-US" sz="3200" dirty="0" smtClean="0"/>
              <a:t>culture is </a:t>
            </a:r>
            <a:r>
              <a:rPr lang="en-US" sz="3200" dirty="0"/>
              <a:t>a significant determinant of (ranked) ability </a:t>
            </a:r>
            <a:endParaRPr lang="en-US" sz="3200" b="1" dirty="0" smtClean="0"/>
          </a:p>
          <a:p>
            <a:pPr algn="ctr"/>
            <a:endParaRPr lang="en-US" sz="3200" b="1" dirty="0"/>
          </a:p>
          <a:p>
            <a:pPr algn="ctr"/>
            <a:r>
              <a:rPr lang="en-US" sz="3200" b="1" dirty="0" smtClean="0"/>
              <a:t>One can be </a:t>
            </a:r>
            <a:r>
              <a:rPr lang="en-US" sz="3200" b="1" dirty="0" smtClean="0"/>
              <a:t> ethnocentric without being racist: “if those Arabs would just convert to Christianity we wouldn’t have a problem”</a:t>
            </a:r>
          </a:p>
        </p:txBody>
      </p:sp>
    </p:spTree>
    <p:extLst>
      <p:ext uri="{BB962C8B-B14F-4D97-AF65-F5344CB8AC3E}">
        <p14:creationId xmlns:p14="http://schemas.microsoft.com/office/powerpoint/2010/main" val="427139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3104</TotalTime>
  <Words>199</Words>
  <Application>Microsoft Office PowerPoint</Application>
  <PresentationFormat>On-screen Show (4:3)</PresentationFormat>
  <Paragraphs>20</Paragraphs>
  <Slides>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Race ≠Racism Racism ≠ Ethnocentrism</vt:lpstr>
      <vt:lpstr>There is a legitimate place for the concept of race in biology; indeed it is important for conservation of wildlife  Species: organisms that breed with each other, but not with others  </vt:lpstr>
      <vt:lpstr> Race: Same species, potential to breed with each other, but geographic separation created  “enough” genetic distinction for a sub-species. </vt:lpstr>
      <vt:lpstr>“Race” in humans  Race would require that humans can be distinguished by phenotypic characteristics that reflect “enough” genetic differences corresponding to geographically distinct ancestral origins.  </vt:lpstr>
      <vt:lpstr>“Race” in humans: are we sub-species?  We do have genetic differences, but they are very small compared to those of other species  Even the legitimate cases of genetic differences don’t seem very stable  </vt:lpstr>
      <vt:lpstr>  1. Belief in human races 2. Belief that race is a significant determinant of (ranked) ability   ∴ Not all those who believe in “Race” are racists (eg most abolitionists.) Appiah:  distinction between 'racialism' and 'racism' 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race studies</dc:title>
  <dc:creator>student</dc:creator>
  <cp:lastModifiedBy>student</cp:lastModifiedBy>
  <cp:revision>64</cp:revision>
  <dcterms:created xsi:type="dcterms:W3CDTF">2012-08-29T03:08:39Z</dcterms:created>
  <dcterms:modified xsi:type="dcterms:W3CDTF">2012-09-14T02:40:03Z</dcterms:modified>
</cp:coreProperties>
</file>