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1" r:id="rId5"/>
    <p:sldId id="259" r:id="rId6"/>
    <p:sldId id="260" r:id="rId7"/>
    <p:sldId id="262" r:id="rId8"/>
    <p:sldId id="265" r:id="rId9"/>
    <p:sldId id="266" r:id="rId10"/>
    <p:sldId id="268" r:id="rId11"/>
    <p:sldId id="267" r:id="rId12"/>
    <p:sldId id="272" r:id="rId13"/>
    <p:sldId id="270"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FEBFAB-F855-4AB0-8330-79243605A517}" type="datetimeFigureOut">
              <a:rPr lang="en-US" smtClean="0"/>
              <a:t>10/21/2015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96C1B-F299-4D46-A687-F4131AC2AA9F}" type="slidenum">
              <a:rPr lang="en-US" smtClean="0"/>
              <a:t>‹#›</a:t>
            </a:fld>
            <a:endParaRPr lang="en-US"/>
          </a:p>
        </p:txBody>
      </p:sp>
    </p:spTree>
    <p:extLst>
      <p:ext uri="{BB962C8B-B14F-4D97-AF65-F5344CB8AC3E}">
        <p14:creationId xmlns:p14="http://schemas.microsoft.com/office/powerpoint/2010/main" val="23025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 Invention of Racism in Classical Antiquity (B. Shaw 2004)</a:t>
            </a:r>
          </a:p>
          <a:p>
            <a:endParaRPr lang="en-US" dirty="0"/>
          </a:p>
        </p:txBody>
      </p:sp>
      <p:sp>
        <p:nvSpPr>
          <p:cNvPr id="4" name="Slide Number Placeholder 3"/>
          <p:cNvSpPr>
            <a:spLocks noGrp="1"/>
          </p:cNvSpPr>
          <p:nvPr>
            <p:ph type="sldNum" sz="quarter" idx="10"/>
          </p:nvPr>
        </p:nvSpPr>
        <p:spPr/>
        <p:txBody>
          <a:bodyPr/>
          <a:lstStyle/>
          <a:p>
            <a:fld id="{F8696C1B-F299-4D46-A687-F4131AC2AA9F}" type="slidenum">
              <a:rPr lang="en-US" smtClean="0"/>
              <a:t>2</a:t>
            </a:fld>
            <a:endParaRPr lang="en-US"/>
          </a:p>
        </p:txBody>
      </p:sp>
    </p:spTree>
    <p:extLst>
      <p:ext uri="{BB962C8B-B14F-4D97-AF65-F5344CB8AC3E}">
        <p14:creationId xmlns:p14="http://schemas.microsoft.com/office/powerpoint/2010/main" val="2949730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B1ACBA-ACD6-4695-8E92-F6ABC9CE74EB}" type="datetimeFigureOut">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3894370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B1ACBA-ACD6-4695-8E92-F6ABC9CE74EB}" type="datetimeFigureOut">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3654929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B1ACBA-ACD6-4695-8E92-F6ABC9CE74EB}" type="datetimeFigureOut">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121528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B1ACBA-ACD6-4695-8E92-F6ABC9CE74EB}" type="datetimeFigureOut">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3802686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B1ACBA-ACD6-4695-8E92-F6ABC9CE74EB}" type="datetimeFigureOut">
              <a:rPr lang="en-US" smtClean="0"/>
              <a:t>10/21/2015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549969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B1ACBA-ACD6-4695-8E92-F6ABC9CE74EB}" type="datetimeFigureOut">
              <a:rPr lang="en-US" smtClean="0"/>
              <a:t>10/21/2015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360384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1ACBA-ACD6-4695-8E92-F6ABC9CE74EB}" type="datetimeFigureOut">
              <a:rPr lang="en-US" smtClean="0"/>
              <a:t>10/21/2015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54709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1ACBA-ACD6-4695-8E92-F6ABC9CE74EB}" type="datetimeFigureOut">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2150275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1ACBA-ACD6-4695-8E92-F6ABC9CE74EB}" type="datetimeFigureOut">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231802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B1ACBA-ACD6-4695-8E92-F6ABC9CE74EB}" type="datetimeFigureOut">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18659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B1ACBA-ACD6-4695-8E92-F6ABC9CE74EB}" type="datetimeFigureOut">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74EE1-C658-4A65-81DB-076999764759}" type="slidenum">
              <a:rPr lang="en-US" smtClean="0"/>
              <a:t>‹#›</a:t>
            </a:fld>
            <a:endParaRPr lang="en-US"/>
          </a:p>
        </p:txBody>
      </p:sp>
    </p:spTree>
    <p:extLst>
      <p:ext uri="{BB962C8B-B14F-4D97-AF65-F5344CB8AC3E}">
        <p14:creationId xmlns:p14="http://schemas.microsoft.com/office/powerpoint/2010/main" val="274672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1ACBA-ACD6-4695-8E92-F6ABC9CE74EB}" type="datetimeFigureOut">
              <a:rPr lang="en-US" smtClean="0"/>
              <a:t>10/21/2015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B74EE1-C658-4A65-81DB-076999764759}" type="slidenum">
              <a:rPr lang="en-US" smtClean="0"/>
              <a:t>‹#›</a:t>
            </a:fld>
            <a:endParaRPr lang="en-US"/>
          </a:p>
        </p:txBody>
      </p:sp>
    </p:spTree>
    <p:extLst>
      <p:ext uri="{BB962C8B-B14F-4D97-AF65-F5344CB8AC3E}">
        <p14:creationId xmlns:p14="http://schemas.microsoft.com/office/powerpoint/2010/main" val="77156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red-thread.org/en/article.asp?a=62"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en.wikipedia.org/wiki/John_Edmonston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nesco.org/new/en/unesc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nesco.org/new/en/unesco/"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imgboat.com/uploadurl.php?imgurl=http://www.nsm.or.th/nsm2009/sci/images/stories/Sathit/dna&amp;imgtitl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
            <a:ext cx="7772400" cy="1470025"/>
          </a:xfrm>
        </p:spPr>
        <p:txBody>
          <a:bodyPr/>
          <a:lstStyle/>
          <a:p>
            <a:r>
              <a:rPr lang="en-US" dirty="0" smtClean="0"/>
              <a:t>A </a:t>
            </a:r>
            <a:r>
              <a:rPr lang="en-US" smtClean="0"/>
              <a:t>brief </a:t>
            </a:r>
            <a:r>
              <a:rPr lang="en-US" smtClean="0"/>
              <a:t>genealogy </a:t>
            </a:r>
            <a:r>
              <a:rPr lang="en-US" dirty="0" smtClean="0"/>
              <a:t>of race</a:t>
            </a:r>
            <a:endParaRPr lang="en-US" dirty="0"/>
          </a:p>
        </p:txBody>
      </p:sp>
      <p:pic>
        <p:nvPicPr>
          <p:cNvPr id="5" name="Picture 2" descr="http://www.red-thread.org/dosyalar/site_resim/ek_resim/milevska2.jpg"/>
          <p:cNvPicPr>
            <a:picLocks noChangeAspect="1" noChangeArrowheads="1"/>
          </p:cNvPicPr>
          <p:nvPr/>
        </p:nvPicPr>
        <p:blipFill rotWithShape="1">
          <a:blip r:embed="rId2">
            <a:extLst>
              <a:ext uri="{28A0092B-C50C-407E-A947-70E740481C1C}">
                <a14:useLocalDpi xmlns:a14="http://schemas.microsoft.com/office/drawing/2010/main" val="0"/>
              </a:ext>
            </a:extLst>
          </a:blip>
          <a:srcRect t="27048" b="8000"/>
          <a:stretch/>
        </p:blipFill>
        <p:spPr bwMode="auto">
          <a:xfrm>
            <a:off x="2286000" y="1828800"/>
            <a:ext cx="3886200" cy="3712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4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887"/>
            <a:ext cx="9144000" cy="1055914"/>
          </a:xfrm>
        </p:spPr>
        <p:txBody>
          <a:bodyPr>
            <a:normAutofit fontScale="90000"/>
          </a:bodyPr>
          <a:lstStyle/>
          <a:p>
            <a:r>
              <a:rPr lang="en-US" dirty="0" smtClean="0"/>
              <a:t>Biology as a primary distinction of human groups (“race”) is new</a:t>
            </a:r>
            <a:endParaRPr lang="en-US" dirty="0"/>
          </a:p>
        </p:txBody>
      </p:sp>
      <p:sp>
        <p:nvSpPr>
          <p:cNvPr id="3" name="Subtitle 2"/>
          <p:cNvSpPr>
            <a:spLocks noGrp="1"/>
          </p:cNvSpPr>
          <p:nvPr>
            <p:ph type="subTitle" idx="1"/>
          </p:nvPr>
        </p:nvSpPr>
        <p:spPr>
          <a:xfrm>
            <a:off x="32657" y="1371600"/>
            <a:ext cx="9111343" cy="5105400"/>
          </a:xfrm>
        </p:spPr>
        <p:txBody>
          <a:bodyPr>
            <a:normAutofit/>
          </a:bodyPr>
          <a:lstStyle/>
          <a:p>
            <a:pPr marL="457200" indent="-457200" algn="l">
              <a:buFont typeface="Arial" pitchFamily="34" charset="0"/>
              <a:buChar char="•"/>
            </a:pPr>
            <a:r>
              <a:rPr lang="en-US" dirty="0" smtClean="0">
                <a:solidFill>
                  <a:schemeClr val="tx1"/>
                </a:solidFill>
              </a:rPr>
              <a:t>Ancient Greek: Greek’s have city-state, Barbarians do not. </a:t>
            </a:r>
          </a:p>
          <a:p>
            <a:pPr marL="457200" indent="-457200" algn="l">
              <a:buFont typeface="Arial" pitchFamily="34" charset="0"/>
              <a:buChar char="•"/>
            </a:pPr>
            <a:r>
              <a:rPr lang="en-US" dirty="0" smtClean="0">
                <a:solidFill>
                  <a:schemeClr val="tx1"/>
                </a:solidFill>
              </a:rPr>
              <a:t>Roman: Barbarians outside legal structure of the empire</a:t>
            </a:r>
          </a:p>
          <a:p>
            <a:pPr marL="457200" indent="-457200" algn="l">
              <a:buFont typeface="Arial" pitchFamily="34" charset="0"/>
              <a:buChar char="•"/>
            </a:pPr>
            <a:r>
              <a:rPr lang="en-US" dirty="0" smtClean="0">
                <a:solidFill>
                  <a:schemeClr val="tx1"/>
                </a:solidFill>
              </a:rPr>
              <a:t>Medieval: Christian </a:t>
            </a:r>
            <a:r>
              <a:rPr lang="en-US" dirty="0" err="1" smtClean="0">
                <a:solidFill>
                  <a:schemeClr val="tx1"/>
                </a:solidFill>
              </a:rPr>
              <a:t>vs</a:t>
            </a:r>
            <a:r>
              <a:rPr lang="en-US" dirty="0" smtClean="0">
                <a:solidFill>
                  <a:schemeClr val="tx1"/>
                </a:solidFill>
              </a:rPr>
              <a:t> non-Christian </a:t>
            </a:r>
          </a:p>
          <a:p>
            <a:pPr marL="457200" indent="-457200" algn="l">
              <a:buFont typeface="Arial" pitchFamily="34" charset="0"/>
              <a:buChar char="•"/>
            </a:pPr>
            <a:r>
              <a:rPr lang="en-US" dirty="0" smtClean="0">
                <a:solidFill>
                  <a:schemeClr val="tx1"/>
                </a:solidFill>
              </a:rPr>
              <a:t>16</a:t>
            </a:r>
            <a:r>
              <a:rPr lang="en-US" baseline="30000" dirty="0" smtClean="0">
                <a:solidFill>
                  <a:schemeClr val="tx1"/>
                </a:solidFill>
              </a:rPr>
              <a:t>th</a:t>
            </a:r>
            <a:r>
              <a:rPr lang="en-US" dirty="0" smtClean="0">
                <a:solidFill>
                  <a:schemeClr val="tx1"/>
                </a:solidFill>
              </a:rPr>
              <a:t> century Spain/Portugal: African and Native American enslavement debated in terms of “race” (term from dog breeding*)</a:t>
            </a:r>
          </a:p>
        </p:txBody>
      </p:sp>
      <p:sp>
        <p:nvSpPr>
          <p:cNvPr id="4" name="Rectangle 3"/>
          <p:cNvSpPr/>
          <p:nvPr/>
        </p:nvSpPr>
        <p:spPr>
          <a:xfrm>
            <a:off x="0" y="5934670"/>
            <a:ext cx="9144000" cy="923330"/>
          </a:xfrm>
          <a:prstGeom prst="rect">
            <a:avLst/>
          </a:prstGeom>
        </p:spPr>
        <p:txBody>
          <a:bodyPr wrap="square">
            <a:spAutoFit/>
          </a:bodyPr>
          <a:lstStyle/>
          <a:p>
            <a:r>
              <a:rPr lang="en-US" dirty="0" smtClean="0"/>
              <a:t>*de </a:t>
            </a:r>
            <a:r>
              <a:rPr lang="en-US" dirty="0" err="1"/>
              <a:t>Miramon</a:t>
            </a:r>
            <a:r>
              <a:rPr lang="en-US" dirty="0"/>
              <a:t>, Charles. 2009. “Noble Dogs, Noble Blood: The Invention of the Concept of Race in the Late Middle Ages.” In </a:t>
            </a:r>
            <a:r>
              <a:rPr lang="en-US" i="1" dirty="0"/>
              <a:t>The Origins of Racism in the West</a:t>
            </a:r>
            <a:r>
              <a:rPr lang="en-US" dirty="0"/>
              <a:t>, ed. Miriam </a:t>
            </a:r>
            <a:r>
              <a:rPr lang="en-US" dirty="0" err="1"/>
              <a:t>Eliav-Feldon</a:t>
            </a:r>
            <a:r>
              <a:rPr lang="en-US" dirty="0"/>
              <a:t>, Benjamin Isaac, and Joseph Ziegler, 200–216. 1st ed. Cambridge University Press.</a:t>
            </a:r>
          </a:p>
        </p:txBody>
      </p:sp>
    </p:spTree>
    <p:extLst>
      <p:ext uri="{BB962C8B-B14F-4D97-AF65-F5344CB8AC3E}">
        <p14:creationId xmlns:p14="http://schemas.microsoft.com/office/powerpoint/2010/main" val="359915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887"/>
            <a:ext cx="9144000" cy="1055914"/>
          </a:xfrm>
        </p:spPr>
        <p:txBody>
          <a:bodyPr>
            <a:normAutofit fontScale="90000"/>
          </a:bodyPr>
          <a:lstStyle/>
          <a:p>
            <a:r>
              <a:rPr lang="en-US" b="1" dirty="0" smtClean="0"/>
              <a:t>Rise of race simultaneous with rise of colonialism</a:t>
            </a:r>
            <a:endParaRPr lang="en-US" b="1" dirty="0"/>
          </a:p>
        </p:txBody>
      </p:sp>
      <p:sp>
        <p:nvSpPr>
          <p:cNvPr id="3" name="Subtitle 2"/>
          <p:cNvSpPr>
            <a:spLocks noGrp="1"/>
          </p:cNvSpPr>
          <p:nvPr>
            <p:ph type="subTitle" idx="1"/>
          </p:nvPr>
        </p:nvSpPr>
        <p:spPr>
          <a:xfrm>
            <a:off x="32657" y="1371600"/>
            <a:ext cx="9111343" cy="4572000"/>
          </a:xfrm>
        </p:spPr>
        <p:txBody>
          <a:bodyPr>
            <a:normAutofit lnSpcReduction="10000"/>
          </a:bodyPr>
          <a:lstStyle/>
          <a:p>
            <a:pPr marL="457200" indent="-457200" algn="l">
              <a:buFont typeface="Arial" pitchFamily="34" charset="0"/>
              <a:buChar char="•"/>
            </a:pPr>
            <a:r>
              <a:rPr lang="en-US" dirty="0" smtClean="0">
                <a:solidFill>
                  <a:schemeClr val="tx1"/>
                </a:solidFill>
              </a:rPr>
              <a:t>1684 publication of “A New Division of the Earth” by Francois Bernier (proposes 5 races)</a:t>
            </a:r>
          </a:p>
          <a:p>
            <a:pPr marL="457200" indent="-457200" algn="l">
              <a:buFont typeface="Arial" pitchFamily="34" charset="0"/>
              <a:buChar char="•"/>
            </a:pPr>
            <a:endParaRPr lang="en-US" dirty="0" smtClean="0">
              <a:solidFill>
                <a:schemeClr val="tx1"/>
              </a:solidFill>
            </a:endParaRPr>
          </a:p>
          <a:p>
            <a:pPr marL="457200" indent="-457200" algn="l">
              <a:buFont typeface="Arial" pitchFamily="34" charset="0"/>
              <a:buChar char="•"/>
            </a:pPr>
            <a:r>
              <a:rPr lang="en-US" dirty="0">
                <a:solidFill>
                  <a:schemeClr val="tx1"/>
                </a:solidFill>
              </a:rPr>
              <a:t>1758, Linnaeus proposed four </a:t>
            </a:r>
            <a:r>
              <a:rPr lang="en-US" dirty="0" smtClean="0">
                <a:solidFill>
                  <a:schemeClr val="tx1"/>
                </a:solidFill>
              </a:rPr>
              <a:t>“subcategories” </a:t>
            </a:r>
            <a:r>
              <a:rPr lang="en-US" dirty="0">
                <a:solidFill>
                  <a:schemeClr val="tx1"/>
                </a:solidFill>
              </a:rPr>
              <a:t>of Homo sapiens: </a:t>
            </a:r>
            <a:r>
              <a:rPr lang="en-US" dirty="0" err="1">
                <a:solidFill>
                  <a:schemeClr val="tx1"/>
                </a:solidFill>
              </a:rPr>
              <a:t>Americanus</a:t>
            </a:r>
            <a:r>
              <a:rPr lang="en-US" dirty="0">
                <a:solidFill>
                  <a:schemeClr val="tx1"/>
                </a:solidFill>
              </a:rPr>
              <a:t>; </a:t>
            </a:r>
            <a:r>
              <a:rPr lang="en-US" dirty="0" err="1">
                <a:solidFill>
                  <a:schemeClr val="tx1"/>
                </a:solidFill>
              </a:rPr>
              <a:t>Asiaticus</a:t>
            </a:r>
            <a:r>
              <a:rPr lang="en-US" dirty="0">
                <a:solidFill>
                  <a:schemeClr val="tx1"/>
                </a:solidFill>
              </a:rPr>
              <a:t>; </a:t>
            </a:r>
            <a:r>
              <a:rPr lang="en-US" dirty="0" err="1">
                <a:solidFill>
                  <a:schemeClr val="tx1"/>
                </a:solidFill>
              </a:rPr>
              <a:t>Africanus</a:t>
            </a:r>
            <a:r>
              <a:rPr lang="en-US" dirty="0">
                <a:solidFill>
                  <a:schemeClr val="tx1"/>
                </a:solidFill>
              </a:rPr>
              <a:t>; and </a:t>
            </a:r>
            <a:r>
              <a:rPr lang="en-US" dirty="0" err="1" smtClean="0">
                <a:solidFill>
                  <a:schemeClr val="tx1"/>
                </a:solidFill>
              </a:rPr>
              <a:t>Europeanus</a:t>
            </a:r>
            <a:endParaRPr lang="en-US" dirty="0" smtClean="0">
              <a:solidFill>
                <a:schemeClr val="tx1"/>
              </a:solidFill>
            </a:endParaRPr>
          </a:p>
          <a:p>
            <a:pPr marL="457200" indent="-457200" algn="l">
              <a:buFont typeface="Arial" pitchFamily="34" charset="0"/>
              <a:buChar char="•"/>
            </a:pPr>
            <a:endParaRPr lang="en-US" dirty="0" smtClean="0">
              <a:solidFill>
                <a:schemeClr val="tx1"/>
              </a:solidFill>
            </a:endParaRPr>
          </a:p>
          <a:p>
            <a:pPr marL="457200" indent="-457200" algn="l">
              <a:buFont typeface="Arial" pitchFamily="34" charset="0"/>
              <a:buChar char="•"/>
            </a:pPr>
            <a:r>
              <a:rPr lang="en-US" dirty="0" smtClean="0">
                <a:solidFill>
                  <a:schemeClr val="tx1"/>
                </a:solidFill>
              </a:rPr>
              <a:t>18th century</a:t>
            </a:r>
            <a:r>
              <a:rPr lang="en-US" dirty="0">
                <a:solidFill>
                  <a:schemeClr val="tx1"/>
                </a:solidFill>
              </a:rPr>
              <a:t>: </a:t>
            </a:r>
            <a:r>
              <a:rPr lang="en-US" dirty="0" err="1">
                <a:solidFill>
                  <a:schemeClr val="tx1"/>
                </a:solidFill>
              </a:rPr>
              <a:t>monogenist</a:t>
            </a:r>
            <a:r>
              <a:rPr lang="en-US" dirty="0">
                <a:solidFill>
                  <a:schemeClr val="tx1"/>
                </a:solidFill>
              </a:rPr>
              <a:t> </a:t>
            </a:r>
            <a:r>
              <a:rPr lang="en-US" dirty="0" smtClean="0">
                <a:solidFill>
                  <a:schemeClr val="tx1"/>
                </a:solidFill>
              </a:rPr>
              <a:t>position (Kant, Blumenbach) </a:t>
            </a:r>
            <a:r>
              <a:rPr lang="en-US" dirty="0" err="1" smtClean="0">
                <a:solidFill>
                  <a:schemeClr val="tx1"/>
                </a:solidFill>
              </a:rPr>
              <a:t>vs</a:t>
            </a:r>
            <a:r>
              <a:rPr lang="en-US" dirty="0" smtClean="0">
                <a:solidFill>
                  <a:schemeClr val="tx1"/>
                </a:solidFill>
              </a:rPr>
              <a:t> </a:t>
            </a:r>
            <a:r>
              <a:rPr lang="en-US" dirty="0" err="1" smtClean="0">
                <a:solidFill>
                  <a:schemeClr val="tx1"/>
                </a:solidFill>
              </a:rPr>
              <a:t>polygenist</a:t>
            </a:r>
            <a:r>
              <a:rPr lang="en-US" dirty="0" smtClean="0">
                <a:solidFill>
                  <a:schemeClr val="tx1"/>
                </a:solidFill>
              </a:rPr>
              <a:t> (Agassiz</a:t>
            </a:r>
            <a:r>
              <a:rPr lang="en-US" dirty="0">
                <a:solidFill>
                  <a:schemeClr val="tx1"/>
                </a:solidFill>
              </a:rPr>
              <a:t>, </a:t>
            </a:r>
            <a:r>
              <a:rPr lang="en-US" dirty="0" err="1" smtClean="0">
                <a:solidFill>
                  <a:schemeClr val="tx1"/>
                </a:solidFill>
              </a:rPr>
              <a:t>Gliddon</a:t>
            </a:r>
            <a:r>
              <a:rPr lang="en-US" dirty="0">
                <a:solidFill>
                  <a:schemeClr val="tx1"/>
                </a:solidFill>
              </a:rPr>
              <a:t>, </a:t>
            </a:r>
            <a:r>
              <a:rPr lang="en-US" dirty="0" smtClean="0">
                <a:solidFill>
                  <a:schemeClr val="tx1"/>
                </a:solidFill>
              </a:rPr>
              <a:t>Nott)</a:t>
            </a:r>
          </a:p>
        </p:txBody>
      </p:sp>
    </p:spTree>
    <p:extLst>
      <p:ext uri="{BB962C8B-B14F-4D97-AF65-F5344CB8AC3E}">
        <p14:creationId xmlns:p14="http://schemas.microsoft.com/office/powerpoint/2010/main" val="504509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887"/>
            <a:ext cx="9144000" cy="1055914"/>
          </a:xfrm>
        </p:spPr>
        <p:txBody>
          <a:bodyPr>
            <a:normAutofit/>
          </a:bodyPr>
          <a:lstStyle/>
          <a:p>
            <a:r>
              <a:rPr lang="en-US" b="1" dirty="0" smtClean="0"/>
              <a:t>Polygenesis</a:t>
            </a:r>
            <a:endParaRPr lang="en-US" b="1" dirty="0"/>
          </a:p>
        </p:txBody>
      </p:sp>
      <p:sp>
        <p:nvSpPr>
          <p:cNvPr id="4" name="Subtitle 3"/>
          <p:cNvSpPr>
            <a:spLocks noGrp="1"/>
          </p:cNvSpPr>
          <p:nvPr>
            <p:ph type="subTitle" idx="1"/>
          </p:nvPr>
        </p:nvSpPr>
        <p:spPr/>
        <p:txBody>
          <a:bodyPr/>
          <a:lstStyle/>
          <a:p>
            <a:endParaRPr lang="en-US"/>
          </a:p>
        </p:txBody>
      </p:sp>
      <p:pic>
        <p:nvPicPr>
          <p:cNvPr id="2050" name="Picture 2" descr="http://1.bp.blogspot.com/-JVfUPZUoEXU/Ty85ZJx0vOI/AAAAAAAAAtM/bwoEhh68vIo/s1600/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71600"/>
            <a:ext cx="8556768"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2400" y="6211669"/>
            <a:ext cx="4572000" cy="369332"/>
          </a:xfrm>
          <a:prstGeom prst="rect">
            <a:avLst/>
          </a:prstGeom>
        </p:spPr>
        <p:txBody>
          <a:bodyPr>
            <a:spAutoFit/>
          </a:bodyPr>
          <a:lstStyle/>
          <a:p>
            <a:r>
              <a:rPr lang="en-US" dirty="0" smtClean="0"/>
              <a:t>Nott and </a:t>
            </a:r>
            <a:r>
              <a:rPr lang="en-US" dirty="0" err="1" smtClean="0"/>
              <a:t>Gliddon</a:t>
            </a:r>
            <a:r>
              <a:rPr lang="en-US" dirty="0" smtClean="0"/>
              <a:t>, </a:t>
            </a:r>
            <a:r>
              <a:rPr lang="en-US" i="1" dirty="0"/>
              <a:t>Types of </a:t>
            </a:r>
            <a:r>
              <a:rPr lang="en-US" i="1" dirty="0" smtClean="0"/>
              <a:t>Mankind  (</a:t>
            </a:r>
            <a:r>
              <a:rPr lang="en-US" dirty="0" smtClean="0"/>
              <a:t>1850)</a:t>
            </a:r>
            <a:endParaRPr lang="en-US" dirty="0"/>
          </a:p>
        </p:txBody>
      </p:sp>
    </p:spTree>
    <p:extLst>
      <p:ext uri="{BB962C8B-B14F-4D97-AF65-F5344CB8AC3E}">
        <p14:creationId xmlns:p14="http://schemas.microsoft.com/office/powerpoint/2010/main" val="3868533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657" y="152400"/>
            <a:ext cx="9111343" cy="2286000"/>
          </a:xfrm>
        </p:spPr>
        <p:txBody>
          <a:bodyPr>
            <a:normAutofit/>
          </a:bodyPr>
          <a:lstStyle/>
          <a:p>
            <a:pPr algn="l"/>
            <a:r>
              <a:rPr lang="en-US" dirty="0" smtClean="0">
                <a:solidFill>
                  <a:schemeClr val="tx1"/>
                </a:solidFill>
              </a:rPr>
              <a:t>Louis Agassiz: photographs black slaves (such as “</a:t>
            </a:r>
            <a:r>
              <a:rPr lang="en-US" dirty="0" smtClean="0">
                <a:solidFill>
                  <a:schemeClr val="tx1"/>
                </a:solidFill>
                <a:hlinkClick r:id="rId2"/>
              </a:rPr>
              <a:t>Renty</a:t>
            </a:r>
            <a:r>
              <a:rPr lang="en-US" dirty="0" smtClean="0">
                <a:solidFill>
                  <a:schemeClr val="tx1"/>
                </a:solidFill>
              </a:rPr>
              <a:t>”) as evidence of white genetic superiority, </a:t>
            </a:r>
            <a:endParaRPr lang="en-US" dirty="0">
              <a:solidFill>
                <a:schemeClr val="tx1"/>
              </a:solidFill>
            </a:endParaRPr>
          </a:p>
          <a:p>
            <a:pPr algn="l"/>
            <a:r>
              <a:rPr lang="en-US" dirty="0" smtClean="0">
                <a:solidFill>
                  <a:schemeClr val="tx1"/>
                </a:solidFill>
              </a:rPr>
              <a:t>Mt Agassiz named for him.</a:t>
            </a:r>
          </a:p>
        </p:txBody>
      </p:sp>
      <p:pic>
        <p:nvPicPr>
          <p:cNvPr id="1026" name="Picture 2" descr="http://www.red-thread.org/dosyalar/site_resim/ek_resim/milevska2.jpg"/>
          <p:cNvPicPr>
            <a:picLocks noChangeAspect="1" noChangeArrowheads="1"/>
          </p:cNvPicPr>
          <p:nvPr/>
        </p:nvPicPr>
        <p:blipFill rotWithShape="1">
          <a:blip r:embed="rId3">
            <a:extLst>
              <a:ext uri="{28A0092B-C50C-407E-A947-70E740481C1C}">
                <a14:useLocalDpi xmlns:a14="http://schemas.microsoft.com/office/drawing/2010/main" val="0"/>
              </a:ext>
            </a:extLst>
          </a:blip>
          <a:srcRect t="27048" b="8000"/>
          <a:stretch/>
        </p:blipFill>
        <p:spPr bwMode="auto">
          <a:xfrm>
            <a:off x="155575" y="2209800"/>
            <a:ext cx="3886200" cy="371203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212645"/>
            <a:ext cx="4560887" cy="434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02093" y="6019800"/>
            <a:ext cx="3283015" cy="646331"/>
          </a:xfrm>
          <a:prstGeom prst="rect">
            <a:avLst/>
          </a:prstGeom>
        </p:spPr>
        <p:txBody>
          <a:bodyPr wrap="none">
            <a:spAutoFit/>
          </a:bodyPr>
          <a:lstStyle/>
          <a:p>
            <a:pPr algn="ctr"/>
            <a:r>
              <a:rPr lang="en-US" dirty="0" smtClean="0"/>
              <a:t>Haitian-Swiss artist Sasha Huber, </a:t>
            </a:r>
          </a:p>
          <a:p>
            <a:pPr algn="ctr"/>
            <a:r>
              <a:rPr lang="en-US" dirty="0" smtClean="0"/>
              <a:t>“de-mounting Agassiz” </a:t>
            </a:r>
            <a:endParaRPr lang="en-US" dirty="0"/>
          </a:p>
        </p:txBody>
      </p:sp>
    </p:spTree>
    <p:extLst>
      <p:ext uri="{BB962C8B-B14F-4D97-AF65-F5344CB8AC3E}">
        <p14:creationId xmlns:p14="http://schemas.microsoft.com/office/powerpoint/2010/main" val="2995793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672"/>
            <a:ext cx="9144000" cy="6001643"/>
          </a:xfrm>
          <a:prstGeom prst="rect">
            <a:avLst/>
          </a:prstGeom>
        </p:spPr>
        <p:txBody>
          <a:bodyPr wrap="square">
            <a:spAutoFit/>
          </a:bodyPr>
          <a:lstStyle/>
          <a:p>
            <a:r>
              <a:rPr lang="en-US" sz="2400" dirty="0" smtClean="0"/>
              <a:t>1854: Frederick </a:t>
            </a:r>
            <a:r>
              <a:rPr lang="en-US" sz="2400" dirty="0"/>
              <a:t>Douglass </a:t>
            </a:r>
            <a:r>
              <a:rPr lang="en-US" sz="2400" dirty="0" smtClean="0"/>
              <a:t> "The </a:t>
            </a:r>
            <a:r>
              <a:rPr lang="en-US" sz="2400" dirty="0"/>
              <a:t>Claims of the Negro, Ethnologically Considered" </a:t>
            </a:r>
            <a:endParaRPr lang="en-US" sz="2400" dirty="0" smtClean="0"/>
          </a:p>
          <a:p>
            <a:endParaRPr lang="en-US" sz="2400" dirty="0"/>
          </a:p>
          <a:p>
            <a:endParaRPr lang="en-US" sz="2400" dirty="0" smtClean="0"/>
          </a:p>
          <a:p>
            <a:endParaRPr lang="en-US" sz="2400" dirty="0"/>
          </a:p>
          <a:p>
            <a:endParaRPr lang="en-US" sz="2400" dirty="0" smtClean="0"/>
          </a:p>
          <a:p>
            <a:endParaRPr lang="en-US" sz="2400" dirty="0" smtClean="0"/>
          </a:p>
          <a:p>
            <a:endParaRPr lang="en-US" sz="2400" dirty="0"/>
          </a:p>
          <a:p>
            <a:r>
              <a:rPr lang="en-US" sz="2400" dirty="0" smtClean="0"/>
              <a:t>"</a:t>
            </a:r>
            <a:r>
              <a:rPr lang="en-US" sz="2400" dirty="0"/>
              <a:t>the debates in Congress on the Nebraska Bill during the past winter, will show how slaveholders have availed themselves of this doctrine [multiple creations] in support of slaveholding. There is no doubt that the Messrs. Nott, Glidden [</a:t>
            </a:r>
            <a:r>
              <a:rPr lang="en-US" sz="2400" i="1" dirty="0"/>
              <a:t>sic</a:t>
            </a:r>
            <a:r>
              <a:rPr lang="en-US" sz="2400" dirty="0"/>
              <a:t>], Morton, Smith and Agassiz were duly consulted by our slavery propagating statesmen" (p. 16</a:t>
            </a:r>
            <a:r>
              <a:rPr lang="en-US" sz="2400" dirty="0" smtClean="0"/>
              <a:t>).</a:t>
            </a:r>
          </a:p>
          <a:p>
            <a:endParaRPr lang="en-US" sz="2400" dirty="0"/>
          </a:p>
          <a:p>
            <a:r>
              <a:rPr lang="en-US" sz="2400" dirty="0"/>
              <a:t>U.S. Secretary of State John </a:t>
            </a:r>
            <a:r>
              <a:rPr lang="en-US" sz="2400" dirty="0" smtClean="0"/>
              <a:t>C. Calhoun:  annexation </a:t>
            </a:r>
            <a:r>
              <a:rPr lang="en-US" sz="2400" dirty="0"/>
              <a:t>of Texas as a slave </a:t>
            </a:r>
            <a:r>
              <a:rPr lang="en-US" sz="2400" dirty="0" smtClean="0"/>
              <a:t>state justified by Samuel George Morton’s </a:t>
            </a:r>
            <a:r>
              <a:rPr lang="en-US" sz="2400" i="1" dirty="0" smtClean="0"/>
              <a:t>Crania </a:t>
            </a:r>
            <a:r>
              <a:rPr lang="en-US" sz="2400" i="1" dirty="0"/>
              <a:t>Americana</a:t>
            </a:r>
            <a:r>
              <a:rPr lang="en-US" sz="2400" dirty="0"/>
              <a:t> (</a:t>
            </a:r>
            <a:r>
              <a:rPr lang="en-US" sz="2400" dirty="0" smtClean="0"/>
              <a:t>1839)</a:t>
            </a:r>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609600"/>
            <a:ext cx="2105025"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9726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672"/>
            <a:ext cx="9144000" cy="3785652"/>
          </a:xfrm>
          <a:prstGeom prst="rect">
            <a:avLst/>
          </a:prstGeom>
        </p:spPr>
        <p:txBody>
          <a:bodyPr wrap="square">
            <a:spAutoFit/>
          </a:bodyPr>
          <a:lstStyle/>
          <a:p>
            <a:r>
              <a:rPr lang="en-US" sz="3600" b="1" dirty="0" smtClean="0"/>
              <a:t>1854</a:t>
            </a:r>
            <a:r>
              <a:rPr lang="en-US" sz="2800" dirty="0" smtClean="0"/>
              <a:t>: </a:t>
            </a:r>
          </a:p>
          <a:p>
            <a:endParaRPr lang="en-US" sz="2800" dirty="0"/>
          </a:p>
          <a:p>
            <a:endParaRPr lang="en-US" sz="2800" dirty="0" smtClean="0">
              <a:sym typeface="Wingdings" pitchFamily="2" charset="2"/>
            </a:endParaRPr>
          </a:p>
          <a:p>
            <a:r>
              <a:rPr lang="en-US" sz="2800" dirty="0" smtClean="0">
                <a:sym typeface="Wingdings" pitchFamily="2" charset="2"/>
              </a:rPr>
              <a:t>example of </a:t>
            </a:r>
            <a:r>
              <a:rPr lang="en-US" sz="2800" u="sng" dirty="0" smtClean="0">
                <a:sym typeface="Wingdings" pitchFamily="2" charset="2"/>
              </a:rPr>
              <a:t>sociology of institutions</a:t>
            </a:r>
            <a:r>
              <a:rPr lang="en-US" sz="2800" dirty="0">
                <a:sym typeface="Wingdings" pitchFamily="2" charset="2"/>
              </a:rPr>
              <a:t> </a:t>
            </a:r>
            <a:r>
              <a:rPr lang="en-US" sz="2800" dirty="0" smtClean="0">
                <a:sym typeface="Wingdings" pitchFamily="2" charset="2"/>
              </a:rPr>
              <a:t>in STS: rather than “rational economic actor” analysis though</a:t>
            </a:r>
            <a:r>
              <a:rPr lang="en-US" sz="2800" dirty="0" smtClean="0"/>
              <a:t> </a:t>
            </a:r>
            <a:r>
              <a:rPr lang="en-US" sz="2800" dirty="0"/>
              <a:t>schemas</a:t>
            </a:r>
            <a:r>
              <a:rPr lang="en-US" sz="2800" dirty="0" smtClean="0"/>
              <a:t>, </a:t>
            </a:r>
            <a:r>
              <a:rPr lang="en-US" sz="2800" dirty="0"/>
              <a:t>norms</a:t>
            </a:r>
            <a:r>
              <a:rPr lang="en-US" sz="2800" dirty="0" smtClean="0"/>
              <a:t>, routines, etc. (Foucault’s </a:t>
            </a:r>
            <a:r>
              <a:rPr lang="en-US" sz="2800" i="1" dirty="0" err="1" smtClean="0"/>
              <a:t>dispositif</a:t>
            </a:r>
            <a:r>
              <a:rPr lang="en-US" sz="2800" dirty="0" smtClean="0"/>
              <a:t> )</a:t>
            </a:r>
          </a:p>
          <a:p>
            <a:endParaRPr lang="en-US" sz="2800" dirty="0">
              <a:sym typeface="Wingdings" pitchFamily="2" charset="2"/>
            </a:endParaRPr>
          </a:p>
          <a:p>
            <a:r>
              <a:rPr lang="en-US" sz="3600" b="1" dirty="0" smtClean="0">
                <a:sym typeface="Wingdings" pitchFamily="2" charset="2"/>
              </a:rPr>
              <a:t>1994:</a:t>
            </a:r>
            <a:endParaRPr lang="en-US" sz="2400" dirty="0" smtClean="0"/>
          </a:p>
        </p:txBody>
      </p:sp>
      <p:graphicFrame>
        <p:nvGraphicFramePr>
          <p:cNvPr id="3" name="Table 2"/>
          <p:cNvGraphicFramePr>
            <a:graphicFrameLocks noGrp="1"/>
          </p:cNvGraphicFramePr>
          <p:nvPr>
            <p:extLst>
              <p:ext uri="{D42A27DB-BD31-4B8C-83A1-F6EECF244321}">
                <p14:modId xmlns:p14="http://schemas.microsoft.com/office/powerpoint/2010/main" val="3312122255"/>
              </p:ext>
            </p:extLst>
          </p:nvPr>
        </p:nvGraphicFramePr>
        <p:xfrm>
          <a:off x="1371600" y="152400"/>
          <a:ext cx="6096000" cy="1315720"/>
        </p:xfrm>
        <a:graphic>
          <a:graphicData uri="http://schemas.openxmlformats.org/drawingml/2006/table">
            <a:tbl>
              <a:tblPr firstRow="1" bandRow="1">
                <a:tableStyleId>{5C22544A-7EE6-4342-B048-85BDC9FD1C3A}</a:tableStyleId>
              </a:tblPr>
              <a:tblGrid>
                <a:gridCol w="2590800"/>
                <a:gridCol w="3505200"/>
              </a:tblGrid>
              <a:tr h="370840">
                <a:tc>
                  <a:txBody>
                    <a:bodyPr/>
                    <a:lstStyle/>
                    <a:p>
                      <a:r>
                        <a:rPr lang="en-US" dirty="0" smtClean="0"/>
                        <a:t>Science</a:t>
                      </a:r>
                      <a:endParaRPr lang="en-US" dirty="0"/>
                    </a:p>
                  </a:txBody>
                  <a:tcPr/>
                </a:tc>
                <a:tc>
                  <a:txBody>
                    <a:bodyPr/>
                    <a:lstStyle/>
                    <a:p>
                      <a:r>
                        <a:rPr lang="en-US" dirty="0" smtClean="0"/>
                        <a:t>Government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Morton </a:t>
                      </a:r>
                      <a:r>
                        <a:rPr lang="en-US" sz="2800" dirty="0" smtClean="0">
                          <a:sym typeface="Wingdings" pitchFamily="2" charset="2"/>
                        </a:rPr>
                        <a:t></a:t>
                      </a:r>
                    </a:p>
                    <a:p>
                      <a:endParaRPr lang="en-US"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sym typeface="Wingdings" pitchFamily="2" charset="2"/>
                        </a:rPr>
                        <a:t>Calhoun</a:t>
                      </a:r>
                    </a:p>
                    <a:p>
                      <a:endParaRPr lang="en-US" sz="2800"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809487177"/>
              </p:ext>
            </p:extLst>
          </p:nvPr>
        </p:nvGraphicFramePr>
        <p:xfrm>
          <a:off x="76200" y="3962400"/>
          <a:ext cx="9067800" cy="2291080"/>
        </p:xfrm>
        <a:graphic>
          <a:graphicData uri="http://schemas.openxmlformats.org/drawingml/2006/table">
            <a:tbl>
              <a:tblPr firstRow="1" bandRow="1">
                <a:tableStyleId>{5C22544A-7EE6-4342-B048-85BDC9FD1C3A}</a:tableStyleId>
              </a:tblPr>
              <a:tblGrid>
                <a:gridCol w="2523214"/>
                <a:gridCol w="2444363"/>
                <a:gridCol w="4100223"/>
              </a:tblGrid>
              <a:tr h="370840">
                <a:tc>
                  <a:txBody>
                    <a:bodyPr/>
                    <a:lstStyle/>
                    <a:p>
                      <a:r>
                        <a:rPr lang="en-US" dirty="0" smtClean="0"/>
                        <a:t>Science</a:t>
                      </a:r>
                      <a:endParaRPr lang="en-US" dirty="0"/>
                    </a:p>
                  </a:txBody>
                  <a:tcPr/>
                </a:tc>
                <a:tc>
                  <a:txBody>
                    <a:bodyPr/>
                    <a:lstStyle/>
                    <a:p>
                      <a:r>
                        <a:rPr lang="en-US" dirty="0" smtClean="0"/>
                        <a:t>“Think tank”</a:t>
                      </a:r>
                      <a:endParaRPr lang="en-US" dirty="0"/>
                    </a:p>
                  </a:txBody>
                  <a:tcPr/>
                </a:tc>
                <a:tc>
                  <a:txBody>
                    <a:bodyPr/>
                    <a:lstStyle/>
                    <a:p>
                      <a:r>
                        <a:rPr lang="en-US" dirty="0" smtClean="0"/>
                        <a:t>Government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Herrnstein and Murray “The Bell Curve” (Rushton, Jensen, Burt, etc.)</a:t>
                      </a:r>
                      <a:endParaRPr lang="en-US" sz="2000" dirty="0" smtClean="0"/>
                    </a:p>
                    <a:p>
                      <a:endParaRPr lang="en-US" sz="2400" dirty="0"/>
                    </a:p>
                  </a:txBody>
                  <a:tcPr/>
                </a:tc>
                <a:tc>
                  <a:txBody>
                    <a:bodyPr/>
                    <a:lstStyle/>
                    <a:p>
                      <a:r>
                        <a:rPr lang="en-US" sz="2400" dirty="0" smtClean="0"/>
                        <a:t>American Enterprise Institute</a:t>
                      </a:r>
                      <a:endParaRPr lang="en-US" sz="2400" dirty="0"/>
                    </a:p>
                  </a:txBody>
                  <a:tcPr/>
                </a:tc>
                <a:tc>
                  <a:txBody>
                    <a:bodyPr/>
                    <a:lstStyle/>
                    <a:p>
                      <a:r>
                        <a:rPr lang="en-US" sz="2400" dirty="0" smtClean="0"/>
                        <a:t>Newt Gingrich (former House Speaker), and Kevin </a:t>
                      </a:r>
                      <a:r>
                        <a:rPr lang="en-US" sz="2400" dirty="0" err="1" smtClean="0"/>
                        <a:t>Hassett</a:t>
                      </a:r>
                      <a:r>
                        <a:rPr lang="en-US" sz="2400" dirty="0" smtClean="0"/>
                        <a:t>, (economic advisor to Bush and McCain), etc.</a:t>
                      </a:r>
                      <a:endParaRPr lang="en-US" sz="2400" dirty="0"/>
                    </a:p>
                  </a:txBody>
                  <a:tcPr/>
                </a:tc>
              </a:tr>
            </a:tbl>
          </a:graphicData>
        </a:graphic>
      </p:graphicFrame>
    </p:spTree>
    <p:extLst>
      <p:ext uri="{BB962C8B-B14F-4D97-AF65-F5344CB8AC3E}">
        <p14:creationId xmlns:p14="http://schemas.microsoft.com/office/powerpoint/2010/main" val="509785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95400"/>
            <a:ext cx="9144000" cy="1569660"/>
          </a:xfrm>
          <a:prstGeom prst="rect">
            <a:avLst/>
          </a:prstGeom>
        </p:spPr>
        <p:txBody>
          <a:bodyPr wrap="square">
            <a:spAutoFit/>
          </a:bodyPr>
          <a:lstStyle/>
          <a:p>
            <a:pPr lvl="0"/>
            <a:r>
              <a:rPr lang="en-US" sz="3200" dirty="0" smtClean="0"/>
              <a:t>1845: </a:t>
            </a:r>
            <a:r>
              <a:rPr lang="en-US" sz="3200" dirty="0" smtClean="0">
                <a:solidFill>
                  <a:prstClr val="black"/>
                </a:solidFill>
              </a:rPr>
              <a:t>“The [white] slaver has </a:t>
            </a:r>
            <a:r>
              <a:rPr lang="en-US" sz="3200" dirty="0">
                <a:solidFill>
                  <a:prstClr val="black"/>
                </a:solidFill>
              </a:rPr>
              <a:t>debased his Nature &amp; violates every best instinctive feeling by making slave of his fellow black.”</a:t>
            </a:r>
          </a:p>
        </p:txBody>
      </p:sp>
      <p:sp>
        <p:nvSpPr>
          <p:cNvPr id="4" name="Rectangle 3"/>
          <p:cNvSpPr/>
          <p:nvPr/>
        </p:nvSpPr>
        <p:spPr>
          <a:xfrm>
            <a:off x="152400" y="3796605"/>
            <a:ext cx="8610600" cy="1384995"/>
          </a:xfrm>
          <a:prstGeom prst="rect">
            <a:avLst/>
          </a:prstGeom>
        </p:spPr>
        <p:txBody>
          <a:bodyPr wrap="square">
            <a:spAutoFit/>
          </a:bodyPr>
          <a:lstStyle/>
          <a:p>
            <a:pPr marL="342900" indent="-342900">
              <a:buAutoNum type="alphaUcPeriod"/>
            </a:pPr>
            <a:r>
              <a:rPr lang="en-US" sz="2800" dirty="0" smtClean="0"/>
              <a:t>Frederick Douglass</a:t>
            </a:r>
          </a:p>
          <a:p>
            <a:pPr marL="342900" indent="-342900">
              <a:buAutoNum type="alphaUcPeriod"/>
            </a:pPr>
            <a:r>
              <a:rPr lang="en-US" sz="2800" dirty="0" smtClean="0"/>
              <a:t>Harriet </a:t>
            </a:r>
            <a:r>
              <a:rPr lang="en-US" sz="2800" dirty="0" err="1" smtClean="0"/>
              <a:t>Tubmann</a:t>
            </a:r>
            <a:endParaRPr lang="en-US" sz="2800" dirty="0" smtClean="0"/>
          </a:p>
          <a:p>
            <a:pPr marL="342900" indent="-342900">
              <a:buAutoNum type="alphaUcPeriod"/>
            </a:pPr>
            <a:r>
              <a:rPr lang="en-US" sz="2800" dirty="0" smtClean="0"/>
              <a:t>Sojourner Truth </a:t>
            </a:r>
            <a:endParaRPr lang="en-US" sz="2800" dirty="0"/>
          </a:p>
        </p:txBody>
      </p:sp>
    </p:spTree>
    <p:extLst>
      <p:ext uri="{BB962C8B-B14F-4D97-AF65-F5344CB8AC3E}">
        <p14:creationId xmlns:p14="http://schemas.microsoft.com/office/powerpoint/2010/main" val="3547349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8229600" cy="1143000"/>
          </a:xfrm>
        </p:spPr>
        <p:txBody>
          <a:bodyPr/>
          <a:lstStyle/>
          <a:p>
            <a:r>
              <a:rPr lang="en-US" dirty="0" smtClean="0"/>
              <a:t>Charles Darwin,  Abolitionist</a:t>
            </a:r>
          </a:p>
        </p:txBody>
      </p:sp>
      <p:sp>
        <p:nvSpPr>
          <p:cNvPr id="9219" name="Rectangle 1"/>
          <p:cNvSpPr>
            <a:spLocks noChangeArrowheads="1"/>
          </p:cNvSpPr>
          <p:nvPr/>
        </p:nvSpPr>
        <p:spPr bwMode="auto">
          <a:xfrm>
            <a:off x="0" y="2326481"/>
            <a:ext cx="9144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Grandfather -- Society for Effecting the Abolition of the Slave Trade; </a:t>
            </a:r>
          </a:p>
          <a:p>
            <a:r>
              <a:rPr lang="en-US" dirty="0"/>
              <a:t>Uncle           -- entered parliament on abolitionist platform; </a:t>
            </a:r>
          </a:p>
          <a:p>
            <a:r>
              <a:rPr lang="en-US" dirty="0"/>
              <a:t>Aunt             -- donated to anti-slavery societies</a:t>
            </a:r>
          </a:p>
          <a:p>
            <a:r>
              <a:rPr lang="en-US" dirty="0"/>
              <a:t>Taxidermy instructor -- </a:t>
            </a:r>
            <a:r>
              <a:rPr lang="en-US" dirty="0">
                <a:hlinkClick r:id="rId2" action="ppaction://hlinkfile" tooltip="John Edmonstone"/>
              </a:rPr>
              <a:t>John </a:t>
            </a:r>
            <a:r>
              <a:rPr lang="en-US" dirty="0" err="1">
                <a:hlinkClick r:id="rId2" action="ppaction://hlinkfile" tooltip="John Edmonstone"/>
              </a:rPr>
              <a:t>Edmonstone</a:t>
            </a:r>
            <a:r>
              <a:rPr lang="en-US" dirty="0"/>
              <a:t>, a freed black slave </a:t>
            </a:r>
          </a:p>
          <a:p>
            <a:endParaRPr lang="en-US" dirty="0"/>
          </a:p>
          <a:p>
            <a:r>
              <a:rPr lang="en-US" dirty="0"/>
              <a:t>Darwin opposed the racist view that Africans, Native American etc. were “separate acts of creation</a:t>
            </a:r>
            <a:r>
              <a:rPr lang="en-US" dirty="0" smtClean="0"/>
              <a:t>”</a:t>
            </a:r>
          </a:p>
          <a:p>
            <a:endParaRPr lang="en-US" dirty="0"/>
          </a:p>
          <a:p>
            <a:endParaRPr lang="en-US" dirty="0"/>
          </a:p>
          <a:p>
            <a:r>
              <a:rPr lang="en-US" dirty="0"/>
              <a:t>Adrian Desmond and James </a:t>
            </a:r>
            <a:r>
              <a:rPr lang="en-US" dirty="0" smtClean="0"/>
              <a:t>Moore: </a:t>
            </a:r>
            <a:r>
              <a:rPr lang="en-US" b="1" dirty="0" smtClean="0"/>
              <a:t>The </a:t>
            </a:r>
            <a:r>
              <a:rPr lang="en-US" b="1" dirty="0"/>
              <a:t>theory of evolution was </a:t>
            </a:r>
            <a:r>
              <a:rPr lang="en-US" b="1" dirty="0" smtClean="0"/>
              <a:t>inspired by the need for a </a:t>
            </a:r>
            <a:r>
              <a:rPr lang="en-US" b="1" dirty="0"/>
              <a:t>scientific basis for the abolitionist contention that there is ONE HUMAN </a:t>
            </a:r>
            <a:r>
              <a:rPr lang="en-US" b="1" dirty="0" smtClean="0"/>
              <a:t>SPECIES from a single origin</a:t>
            </a:r>
          </a:p>
          <a:p>
            <a:endParaRPr lang="en-US" b="1" dirty="0"/>
          </a:p>
          <a:p>
            <a:endParaRPr lang="en-US" b="1" dirty="0" smtClean="0"/>
          </a:p>
          <a:p>
            <a:endParaRPr lang="en-US" b="1" dirty="0"/>
          </a:p>
          <a:p>
            <a:r>
              <a:rPr lang="en-US" b="1" dirty="0" smtClean="0"/>
              <a:t>(Bonus question: which STS theory would best account for this?)</a:t>
            </a:r>
            <a:endParaRPr lang="en-US" dirty="0"/>
          </a:p>
        </p:txBody>
      </p:sp>
      <p:sp>
        <p:nvSpPr>
          <p:cNvPr id="2" name="Rectangle 1"/>
          <p:cNvSpPr/>
          <p:nvPr/>
        </p:nvSpPr>
        <p:spPr>
          <a:xfrm>
            <a:off x="0" y="1295400"/>
            <a:ext cx="9144000" cy="830997"/>
          </a:xfrm>
          <a:prstGeom prst="rect">
            <a:avLst/>
          </a:prstGeom>
        </p:spPr>
        <p:txBody>
          <a:bodyPr wrap="square">
            <a:spAutoFit/>
          </a:bodyPr>
          <a:lstStyle/>
          <a:p>
            <a:pPr lvl="0"/>
            <a:r>
              <a:rPr lang="en-US" sz="2400" dirty="0"/>
              <a:t>1845: </a:t>
            </a:r>
            <a:r>
              <a:rPr lang="en-US" sz="2400" dirty="0">
                <a:solidFill>
                  <a:prstClr val="black"/>
                </a:solidFill>
              </a:rPr>
              <a:t>“The [white] slaver has debased his Nature &amp; violates every best instinctive feeling by making slave of his fellow black.”</a:t>
            </a:r>
          </a:p>
        </p:txBody>
      </p:sp>
    </p:spTree>
    <p:extLst>
      <p:ext uri="{BB962C8B-B14F-4D97-AF65-F5344CB8AC3E}">
        <p14:creationId xmlns:p14="http://schemas.microsoft.com/office/powerpoint/2010/main" val="2922131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8229600" cy="1143000"/>
          </a:xfrm>
        </p:spPr>
        <p:txBody>
          <a:bodyPr>
            <a:normAutofit/>
          </a:bodyPr>
          <a:lstStyle/>
          <a:p>
            <a:r>
              <a:rPr lang="en-US" dirty="0" err="1" smtClean="0"/>
              <a:t>Haraway</a:t>
            </a:r>
            <a:r>
              <a:rPr lang="en-US" dirty="0" smtClean="0"/>
              <a:t>, “Teddy Bear Patriarchy”</a:t>
            </a:r>
          </a:p>
        </p:txBody>
      </p:sp>
      <p:sp>
        <p:nvSpPr>
          <p:cNvPr id="3" name="Rectangle 2"/>
          <p:cNvSpPr/>
          <p:nvPr/>
        </p:nvSpPr>
        <p:spPr>
          <a:xfrm>
            <a:off x="209592" y="1600200"/>
            <a:ext cx="8629608" cy="4832092"/>
          </a:xfrm>
          <a:prstGeom prst="rect">
            <a:avLst/>
          </a:prstGeom>
        </p:spPr>
        <p:txBody>
          <a:bodyPr wrap="square">
            <a:spAutoFit/>
          </a:bodyPr>
          <a:lstStyle/>
          <a:p>
            <a:r>
              <a:rPr lang="en-US" sz="2800" dirty="0" smtClean="0"/>
              <a:t>1921: The Second International Conference on Eugenics  </a:t>
            </a:r>
          </a:p>
          <a:p>
            <a:r>
              <a:rPr lang="en-US" sz="2800" dirty="0" smtClean="0"/>
              <a:t>American Museum of Natural History (NYC)</a:t>
            </a:r>
          </a:p>
          <a:p>
            <a:endParaRPr lang="en-US" sz="2800" dirty="0"/>
          </a:p>
          <a:p>
            <a:r>
              <a:rPr lang="en-US" sz="2800" dirty="0" smtClean="0"/>
              <a:t>“Eugenics and conservation were closely linked in philosophy and in personnel at the Museum,</a:t>
            </a:r>
          </a:p>
          <a:p>
            <a:r>
              <a:rPr lang="en-US" sz="2800" dirty="0"/>
              <a:t>a</a:t>
            </a:r>
            <a:r>
              <a:rPr lang="en-US" sz="2800" dirty="0" smtClean="0"/>
              <a:t>nd they tied in closely with exhibition and research. For example, the white-supremacist author</a:t>
            </a:r>
          </a:p>
          <a:p>
            <a:r>
              <a:rPr lang="en-US" sz="2800" dirty="0"/>
              <a:t>o</a:t>
            </a:r>
            <a:r>
              <a:rPr lang="en-US" sz="2800" dirty="0" smtClean="0"/>
              <a:t>f  </a:t>
            </a:r>
            <a:r>
              <a:rPr lang="en-US" sz="2800" dirty="0"/>
              <a:t>“The Passing of the Great </a:t>
            </a:r>
            <a:r>
              <a:rPr lang="en-US" sz="2800" dirty="0" smtClean="0"/>
              <a:t>Race,” Madison Grant, was… a co-founded of the California Save-The-Redwoods-League, an activist for… national parks, and secretary of the New York Zoological Society”</a:t>
            </a:r>
            <a:endParaRPr lang="en-US" sz="2800" dirty="0"/>
          </a:p>
        </p:txBody>
      </p:sp>
    </p:spTree>
    <p:extLst>
      <p:ext uri="{BB962C8B-B14F-4D97-AF65-F5344CB8AC3E}">
        <p14:creationId xmlns:p14="http://schemas.microsoft.com/office/powerpoint/2010/main" val="28753608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unesco.org/new/fileadmin/unesco/images/logo_en.gif">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031"/>
          <a:stretch/>
        </p:blipFill>
        <p:spPr bwMode="auto">
          <a:xfrm>
            <a:off x="10885" y="457200"/>
            <a:ext cx="1208315" cy="10477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22514" y="76200"/>
            <a:ext cx="8621486" cy="954107"/>
          </a:xfrm>
          <a:prstGeom prst="rect">
            <a:avLst/>
          </a:prstGeom>
        </p:spPr>
        <p:txBody>
          <a:bodyPr wrap="square">
            <a:spAutoFit/>
          </a:bodyPr>
          <a:lstStyle/>
          <a:p>
            <a:pPr algn="ctr"/>
            <a:r>
              <a:rPr lang="en-US" sz="2800" b="1" dirty="0" smtClean="0"/>
              <a:t>United </a:t>
            </a:r>
            <a:r>
              <a:rPr lang="en-US" sz="2800" b="1" dirty="0"/>
              <a:t>Nations Educational, Scientific and Cultural </a:t>
            </a:r>
            <a:r>
              <a:rPr lang="en-US" sz="2800" b="1" dirty="0" smtClean="0"/>
              <a:t>Organization (UNESCO) statement on Race</a:t>
            </a:r>
            <a:r>
              <a:rPr lang="en-US" sz="2800" dirty="0" smtClean="0"/>
              <a:t> </a:t>
            </a:r>
            <a:endParaRPr lang="en-US" sz="2800" dirty="0"/>
          </a:p>
        </p:txBody>
      </p:sp>
      <p:sp>
        <p:nvSpPr>
          <p:cNvPr id="5" name="Rectangle 4"/>
          <p:cNvSpPr/>
          <p:nvPr/>
        </p:nvSpPr>
        <p:spPr>
          <a:xfrm>
            <a:off x="0" y="2057400"/>
            <a:ext cx="9122229" cy="4216539"/>
          </a:xfrm>
          <a:prstGeom prst="rect">
            <a:avLst/>
          </a:prstGeom>
        </p:spPr>
        <p:txBody>
          <a:bodyPr wrap="square">
            <a:spAutoFit/>
          </a:bodyPr>
          <a:lstStyle/>
          <a:p>
            <a:r>
              <a:rPr lang="en-US" sz="2400" b="1" dirty="0" smtClean="0"/>
              <a:t>1950</a:t>
            </a:r>
            <a:r>
              <a:rPr lang="en-US" sz="2000" dirty="0" smtClean="0"/>
              <a:t>:  “Because </a:t>
            </a:r>
            <a:r>
              <a:rPr lang="en-US" sz="2000" dirty="0"/>
              <a:t>serious errors of this kind are habitually committed when the term ‘race’ is used in popular parlance, it would be better when speaking of human races to drop the term ‘race’ altogether and speak of ethnic groups</a:t>
            </a:r>
            <a:r>
              <a:rPr lang="en-US" sz="2000" dirty="0" smtClean="0"/>
              <a:t>.“ </a:t>
            </a:r>
            <a:r>
              <a:rPr lang="en-US" sz="2000" dirty="0"/>
              <a:t>(Levi-Strauss, Ashley </a:t>
            </a:r>
            <a:r>
              <a:rPr lang="en-US" sz="2000" dirty="0" smtClean="0"/>
              <a:t>Montagu, etc.)</a:t>
            </a:r>
          </a:p>
          <a:p>
            <a:endParaRPr lang="en-US" sz="2000" dirty="0"/>
          </a:p>
          <a:p>
            <a:pPr algn="ctr"/>
            <a:r>
              <a:rPr lang="en-US" sz="2000" b="1" dirty="0" smtClean="0"/>
              <a:t>After criticism from biologists</a:t>
            </a:r>
          </a:p>
          <a:p>
            <a:endParaRPr lang="en-US" sz="2000" dirty="0"/>
          </a:p>
          <a:p>
            <a:r>
              <a:rPr lang="en-US" sz="2400" b="1" dirty="0" smtClean="0"/>
              <a:t>1951</a:t>
            </a:r>
            <a:r>
              <a:rPr lang="en-US" sz="2000" dirty="0" smtClean="0"/>
              <a:t> “The </a:t>
            </a:r>
            <a:r>
              <a:rPr lang="en-US" sz="2000" dirty="0"/>
              <a:t>concept of race is unanimously regarded by anthropologists as a classificatory device providing a zoological frame within which the various groups of mankind may be arranged and by means of which studies of evolutionary processes can be </a:t>
            </a:r>
            <a:r>
              <a:rPr lang="en-US" sz="2000" dirty="0" smtClean="0"/>
              <a:t>facilitated. </a:t>
            </a:r>
            <a:r>
              <a:rPr lang="en-US" sz="2000" dirty="0"/>
              <a:t>[However] overall, available scientific knowledge provides no basis for believing that the groups of mankind differ in their innate capacity for intellectual and emotional development</a:t>
            </a:r>
            <a:r>
              <a:rPr lang="en-US" sz="2000" dirty="0" smtClean="0"/>
              <a:t>.” (</a:t>
            </a:r>
            <a:r>
              <a:rPr lang="en-US" sz="2000" dirty="0" err="1" smtClean="0"/>
              <a:t>Dobzhansky</a:t>
            </a:r>
            <a:r>
              <a:rPr lang="en-US" sz="2000" dirty="0"/>
              <a:t>, </a:t>
            </a:r>
            <a:r>
              <a:rPr lang="en-US" sz="2000" dirty="0" smtClean="0"/>
              <a:t>Huxley, etc.)</a:t>
            </a:r>
            <a:endParaRPr lang="en-US" sz="2000" dirty="0"/>
          </a:p>
        </p:txBody>
      </p:sp>
    </p:spTree>
    <p:extLst>
      <p:ext uri="{BB962C8B-B14F-4D97-AF65-F5344CB8AC3E}">
        <p14:creationId xmlns:p14="http://schemas.microsoft.com/office/powerpoint/2010/main" val="3404559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unesco.org/new/fileadmin/unesco/images/logo_en.gif">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031"/>
          <a:stretch/>
        </p:blipFill>
        <p:spPr bwMode="auto">
          <a:xfrm>
            <a:off x="10885" y="457200"/>
            <a:ext cx="1208315" cy="10477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22514" y="76200"/>
            <a:ext cx="8621486" cy="954107"/>
          </a:xfrm>
          <a:prstGeom prst="rect">
            <a:avLst/>
          </a:prstGeom>
        </p:spPr>
        <p:txBody>
          <a:bodyPr wrap="square">
            <a:spAutoFit/>
          </a:bodyPr>
          <a:lstStyle/>
          <a:p>
            <a:pPr algn="ctr"/>
            <a:r>
              <a:rPr lang="en-US" sz="2800" b="1" dirty="0" smtClean="0"/>
              <a:t>United </a:t>
            </a:r>
            <a:r>
              <a:rPr lang="en-US" sz="2800" b="1" dirty="0"/>
              <a:t>Nations Educational, Scientific and Cultural </a:t>
            </a:r>
            <a:r>
              <a:rPr lang="en-US" sz="2800" b="1" dirty="0" smtClean="0"/>
              <a:t>Organization (UNESCO) statement on Race</a:t>
            </a:r>
            <a:r>
              <a:rPr lang="en-US" sz="2800" dirty="0" smtClean="0"/>
              <a:t> </a:t>
            </a:r>
            <a:endParaRPr lang="en-US" sz="2800" dirty="0"/>
          </a:p>
        </p:txBody>
      </p:sp>
      <p:sp>
        <p:nvSpPr>
          <p:cNvPr id="6" name="Rectangle 5"/>
          <p:cNvSpPr/>
          <p:nvPr/>
        </p:nvSpPr>
        <p:spPr>
          <a:xfrm>
            <a:off x="0" y="2362200"/>
            <a:ext cx="9144000" cy="3539430"/>
          </a:xfrm>
          <a:prstGeom prst="rect">
            <a:avLst/>
          </a:prstGeom>
        </p:spPr>
        <p:txBody>
          <a:bodyPr wrap="square">
            <a:spAutoFit/>
          </a:bodyPr>
          <a:lstStyle/>
          <a:p>
            <a:r>
              <a:rPr lang="en-US" sz="2400" dirty="0"/>
              <a:t>1954 </a:t>
            </a:r>
            <a:r>
              <a:rPr lang="en-US" sz="2400" dirty="0" smtClean="0"/>
              <a:t>UNESCO quoted in  </a:t>
            </a:r>
            <a:r>
              <a:rPr lang="en-US" sz="2400" dirty="0"/>
              <a:t>Supreme Court </a:t>
            </a:r>
            <a:r>
              <a:rPr lang="en-US" sz="2400" dirty="0" smtClean="0"/>
              <a:t>desegregation </a:t>
            </a:r>
            <a:r>
              <a:rPr lang="en-US" sz="2400" dirty="0"/>
              <a:t>"Brown v. Board of </a:t>
            </a:r>
            <a:r>
              <a:rPr lang="en-US" sz="2400" dirty="0" smtClean="0"/>
              <a:t>Education“</a:t>
            </a:r>
          </a:p>
          <a:p>
            <a:endParaRPr lang="en-US" sz="2400" baseline="30000" dirty="0"/>
          </a:p>
          <a:p>
            <a:endParaRPr lang="en-US" sz="2400" baseline="30000" dirty="0" smtClean="0"/>
          </a:p>
          <a:p>
            <a:r>
              <a:rPr lang="en-US" sz="2400" dirty="0" smtClean="0"/>
              <a:t>1956 Republic of South Africa withdraws from UNESCO, citing “interference with our race problem” (returns in 1994 under Mandela)</a:t>
            </a:r>
            <a:endParaRPr lang="en-US" sz="2400" dirty="0"/>
          </a:p>
          <a:p>
            <a:endParaRPr lang="en-US" sz="2400" dirty="0"/>
          </a:p>
          <a:p>
            <a:r>
              <a:rPr lang="en-US" sz="2400" dirty="0" smtClean="0"/>
              <a:t>1970: UNESCO </a:t>
            </a:r>
            <a:r>
              <a:rPr lang="en-US" sz="2400" dirty="0"/>
              <a:t>in the Republic of </a:t>
            </a:r>
            <a:r>
              <a:rPr lang="en-US" sz="2400" dirty="0" smtClean="0"/>
              <a:t>Mali brings Brazilian mathematician </a:t>
            </a:r>
            <a:r>
              <a:rPr lang="en-US" sz="2400" dirty="0" err="1" smtClean="0"/>
              <a:t>Ubiratan</a:t>
            </a:r>
            <a:r>
              <a:rPr lang="en-US" sz="2400" dirty="0" smtClean="0"/>
              <a:t> </a:t>
            </a:r>
            <a:r>
              <a:rPr lang="en-US" sz="2400" dirty="0" err="1" smtClean="0"/>
              <a:t>D’Ambrosio</a:t>
            </a:r>
            <a:r>
              <a:rPr lang="en-US" sz="2400" dirty="0" smtClean="0"/>
              <a:t>, who founds “</a:t>
            </a:r>
            <a:r>
              <a:rPr lang="en-US" sz="2400" dirty="0" err="1" smtClean="0"/>
              <a:t>ethnomathematics</a:t>
            </a:r>
            <a:r>
              <a:rPr lang="en-US" sz="2400" dirty="0" smtClean="0"/>
              <a:t>” as anti-racist intellectual stance and activist practice</a:t>
            </a:r>
            <a:endParaRPr lang="en-US" sz="2400" dirty="0"/>
          </a:p>
        </p:txBody>
      </p:sp>
    </p:spTree>
    <p:extLst>
      <p:ext uri="{BB962C8B-B14F-4D97-AF65-F5344CB8AC3E}">
        <p14:creationId xmlns:p14="http://schemas.microsoft.com/office/powerpoint/2010/main" val="2129771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886" y="3441680"/>
            <a:ext cx="9144000" cy="3416320"/>
          </a:xfrm>
          <a:prstGeom prst="rect">
            <a:avLst/>
          </a:prstGeom>
        </p:spPr>
        <p:txBody>
          <a:bodyPr wrap="square">
            <a:spAutoFit/>
          </a:bodyPr>
          <a:lstStyle/>
          <a:p>
            <a:pPr algn="ctr"/>
            <a:r>
              <a:rPr lang="en-US" sz="2400" b="1" dirty="0" smtClean="0"/>
              <a:t>Human Genome Diversity Project</a:t>
            </a:r>
          </a:p>
          <a:p>
            <a:pPr algn="ctr"/>
            <a:endParaRPr lang="en-US" sz="2400" b="1" dirty="0"/>
          </a:p>
          <a:p>
            <a:pPr algn="ctr"/>
            <a:r>
              <a:rPr lang="en-US" sz="2400" b="1" dirty="0" smtClean="0"/>
              <a:t>Direct to Consumer Ancestry Testing</a:t>
            </a:r>
          </a:p>
          <a:p>
            <a:pPr algn="ctr"/>
            <a:endParaRPr lang="en-US" sz="2400" b="1" dirty="0"/>
          </a:p>
          <a:p>
            <a:pPr algn="ctr"/>
            <a:r>
              <a:rPr lang="en-US" sz="2400" b="1" dirty="0" smtClean="0"/>
              <a:t>DNA Forensics</a:t>
            </a:r>
          </a:p>
          <a:p>
            <a:pPr algn="ctr"/>
            <a:endParaRPr lang="en-US" sz="2400" b="1" dirty="0"/>
          </a:p>
          <a:p>
            <a:pPr algn="ctr"/>
            <a:r>
              <a:rPr lang="en-US" sz="2400" b="1" dirty="0" smtClean="0"/>
              <a:t>Race-based Medicine</a:t>
            </a:r>
          </a:p>
          <a:p>
            <a:pPr algn="ctr"/>
            <a:endParaRPr lang="en-US" sz="2400" b="1" dirty="0" smtClean="0"/>
          </a:p>
          <a:p>
            <a:pPr algn="ctr"/>
            <a:r>
              <a:rPr lang="en-US" sz="2400" b="1" dirty="0" smtClean="0"/>
              <a:t>Epigenetics </a:t>
            </a:r>
            <a:endParaRPr lang="en-US" sz="2400" dirty="0"/>
          </a:p>
        </p:txBody>
      </p:sp>
      <p:sp>
        <p:nvSpPr>
          <p:cNvPr id="2" name="Rectangle 1"/>
          <p:cNvSpPr/>
          <p:nvPr/>
        </p:nvSpPr>
        <p:spPr>
          <a:xfrm>
            <a:off x="1869871" y="76200"/>
            <a:ext cx="4856779" cy="584775"/>
          </a:xfrm>
          <a:prstGeom prst="rect">
            <a:avLst/>
          </a:prstGeom>
        </p:spPr>
        <p:txBody>
          <a:bodyPr wrap="none">
            <a:spAutoFit/>
          </a:bodyPr>
          <a:lstStyle/>
          <a:p>
            <a:pPr algn="ctr"/>
            <a:r>
              <a:rPr lang="en-US" sz="3200" b="1" dirty="0" smtClean="0"/>
              <a:t>From Genetics to Genomics</a:t>
            </a:r>
            <a:endParaRPr lang="en-US" sz="3200" b="1" dirty="0"/>
          </a:p>
        </p:txBody>
      </p:sp>
      <p:pic>
        <p:nvPicPr>
          <p:cNvPr id="6146" name="Picture 2" descr="http://ts2.mm.bing.net/images/thumbnail.aspx?q=4516867511747432&amp;pid=1.9">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762000"/>
            <a:ext cx="3352800" cy="251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399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0885" y="0"/>
            <a:ext cx="9122229" cy="1143000"/>
          </a:xfrm>
        </p:spPr>
        <p:txBody>
          <a:bodyPr>
            <a:normAutofit/>
          </a:bodyPr>
          <a:lstStyle/>
          <a:p>
            <a:r>
              <a:rPr lang="en-US" dirty="0" smtClean="0"/>
              <a:t>American Anthropological Association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43001"/>
            <a:ext cx="9184349" cy="5591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6274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2790</TotalTime>
  <Words>946</Words>
  <Application>Microsoft Office PowerPoint</Application>
  <PresentationFormat>On-screen Show (4:3)</PresentationFormat>
  <Paragraphs>97</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A brief genealogy of race</vt:lpstr>
      <vt:lpstr>Biology as a primary distinction of human groups (“race”) is new</vt:lpstr>
      <vt:lpstr>Rise of race simultaneous with rise of colonialism</vt:lpstr>
      <vt:lpstr>Polygenesis</vt:lpstr>
      <vt:lpstr>PowerPoint Presentation</vt:lpstr>
      <vt:lpstr>PowerPoint Presentation</vt:lpstr>
      <vt:lpstr>PowerPoint Presentation</vt:lpstr>
      <vt:lpstr>PowerPoint Presentation</vt:lpstr>
      <vt:lpstr>Charles Darwin,  Abolitionist</vt:lpstr>
      <vt:lpstr>Haraway, “Teddy Bear Patriarchy”</vt:lpstr>
      <vt:lpstr>PowerPoint Presentation</vt:lpstr>
      <vt:lpstr>PowerPoint Presentation</vt:lpstr>
      <vt:lpstr>PowerPoint Presentation</vt:lpstr>
      <vt:lpstr>American Anthropological Association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race studies</dc:title>
  <dc:creator>student</dc:creator>
  <cp:lastModifiedBy>student</cp:lastModifiedBy>
  <cp:revision>44</cp:revision>
  <dcterms:created xsi:type="dcterms:W3CDTF">2012-08-29T03:08:39Z</dcterms:created>
  <dcterms:modified xsi:type="dcterms:W3CDTF">2015-10-21T11:50:17Z</dcterms:modified>
</cp:coreProperties>
</file>